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64" r:id="rId2"/>
    <p:sldId id="300" r:id="rId3"/>
    <p:sldId id="282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691F8-CF0F-2F40-9FAB-F1F4CA18001C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5EE21-56CC-DF4D-8E27-71E9B42B5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1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356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10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32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11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320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12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320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13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320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14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320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15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320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16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320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17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320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18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320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19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32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2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3560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20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320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21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320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22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32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3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32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4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32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5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32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6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32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7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32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8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32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9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32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0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8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4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9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9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2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1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5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B7A36-529D-0C4B-BCC9-999EB4AC8A0F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9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30</a:t>
              </a:r>
              <a:r>
                <a:rPr lang="en-US" sz="1400" b="1" baseline="300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dirty="0"/>
                <a:t>F</a:t>
              </a:r>
              <a:r>
                <a:rPr lang="en-US" sz="1600" dirty="0" smtClean="0"/>
                <a:t>eeding our Future: Role for Science, Technology, and Food Innovation</a:t>
              </a: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: </a:t>
              </a:r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Mary Lee Chin</a:t>
              </a: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for 1 CPEU; Level 1</a:t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30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dirty="0" smtClean="0"/>
                <a:t>Dietary Fat—the research and current recommendations. How should people view dietary fat and why?</a:t>
              </a:r>
              <a:endParaRPr lang="en-US" sz="1600" dirty="0"/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 Nina </a:t>
              </a:r>
              <a:r>
                <a:rPr lang="en-US" sz="1600" b="1" dirty="0" err="1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Teicholz</a:t>
              </a:r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, intro by Thunder </a:t>
              </a:r>
              <a:r>
                <a:rPr lang="en-US" sz="1600" b="1" dirty="0" err="1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Jalili</a:t>
              </a:r>
              <a:endParaRPr lang="en-US" sz="1600" b="1" dirty="0" smtClean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for 1 CPEU; Level 1</a:t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87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30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Dairy Council Farm Tour and Cheese Tasting</a:t>
              </a: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for </a:t>
              </a:r>
              <a:r>
                <a:rPr lang="en-US" sz="1600" b="1" dirty="0" smtClean="0">
                  <a:solidFill>
                    <a:srgbClr val="FF0000"/>
                  </a:solidFill>
                  <a:latin typeface="Verdana" charset="0"/>
                  <a:cs typeface="Verdana" charset="0"/>
                </a:rPr>
                <a:t>3 CPEUs</a:t>
              </a:r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;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Level 1</a:t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51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30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dirty="0" smtClean="0"/>
                <a:t>I’m a Registered Dietitian, Now What? Creating a Passionate Conversation About Your Career</a:t>
              </a:r>
              <a:endParaRPr lang="en-US" sz="1600" dirty="0"/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 Anne </a:t>
              </a:r>
              <a:r>
                <a:rPr lang="en-US" sz="1600" b="1" dirty="0" err="1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Cundiff</a:t>
              </a:r>
              <a:endParaRPr lang="en-US" sz="1600" b="1" dirty="0" smtClean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for 1 CPEU; Level 1</a:t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11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304800" y="165733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30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dirty="0"/>
                <a:t>Nutrition and Children with Developmental Disabilities: Assessment, Impact, and Evidence-Based Management</a:t>
              </a: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 Kelly Vieira</a:t>
              </a: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for 1 CPEU; Level 1</a:t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30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Posters</a:t>
              </a: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for 1 CPEU; </a:t>
              </a:r>
              <a:r>
                <a:rPr lang="en-US" sz="1600" b="1" dirty="0">
                  <a:solidFill>
                    <a:srgbClr val="FF0000"/>
                  </a:solidFill>
                  <a:latin typeface="Verdana" charset="0"/>
                  <a:cs typeface="Verdana" charset="0"/>
                </a:rPr>
                <a:t>Level </a:t>
              </a:r>
              <a:r>
                <a:rPr lang="en-US" sz="1600" b="1" dirty="0" smtClean="0">
                  <a:solidFill>
                    <a:srgbClr val="FF0000"/>
                  </a:solidFill>
                  <a:latin typeface="Verdana" charset="0"/>
                  <a:cs typeface="Verdana" charset="0"/>
                </a:rPr>
                <a:t>2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81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30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dirty="0" smtClean="0"/>
                <a:t>My Patient is on Dialysis, What Should I Know?</a:t>
              </a:r>
              <a:endParaRPr lang="en-US" sz="1600" dirty="0"/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 Jill Neilson, Suzanne Ware, Anna Snyder</a:t>
              </a: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for 1 CPEU; Level 1</a:t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03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30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dirty="0" smtClean="0"/>
                <a:t>Why Body Image Should Be included in Your Counseling</a:t>
              </a:r>
              <a:endParaRPr lang="en-US" sz="1600" dirty="0"/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 Rebecca Clyde</a:t>
              </a: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for 1 CPEU; Level 1</a:t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07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30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dirty="0" smtClean="0"/>
                <a:t>Bridging Clinical-Community Nutrition Care Transitions for Older Adults</a:t>
              </a:r>
              <a:endParaRPr lang="en-US" sz="1600" dirty="0"/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 Susan </a:t>
              </a:r>
              <a:r>
                <a:rPr lang="en-US" sz="1600" b="1" dirty="0" err="1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Saffel-Shrier</a:t>
              </a:r>
              <a:endParaRPr lang="en-US" sz="1600" b="1" dirty="0" smtClean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for 1 CPEU; Level 1</a:t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19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30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dirty="0" smtClean="0"/>
                <a:t>Dietetics Leadership: What Do We Know?</a:t>
              </a:r>
              <a:endParaRPr lang="en-US" sz="1600" dirty="0"/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 Emily </a:t>
              </a:r>
              <a:r>
                <a:rPr lang="en-US" sz="1600" b="1" dirty="0" err="1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Vaterlaus</a:t>
              </a:r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-Patten</a:t>
              </a: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for 1 CPEU; Level 1</a:t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7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30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dirty="0" smtClean="0"/>
                <a:t>Nutrition in the Schools: Working to Keep Utah’s Children Healthy</a:t>
              </a:r>
              <a:endParaRPr lang="en-US" sz="1600" dirty="0"/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 Sarah </a:t>
              </a:r>
              <a:r>
                <a:rPr lang="en-US" sz="1600" b="1" dirty="0" err="1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Hodson</a:t>
              </a:r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Kate Wheeler</a:t>
              </a: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for 1 CPEU; Level 1</a:t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36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30</a:t>
              </a:r>
              <a:r>
                <a:rPr lang="en-US" sz="1400" b="1" baseline="300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dirty="0" smtClean="0"/>
                <a:t>Repurpose </a:t>
              </a:r>
              <a:r>
                <a:rPr lang="en-US" sz="1600" dirty="0"/>
                <a:t>of Food: Reducing Food Waste at Home</a:t>
              </a: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: </a:t>
              </a:r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Judy </a:t>
              </a:r>
              <a:r>
                <a:rPr lang="en-US" sz="1600" b="1" dirty="0" err="1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Barbe</a:t>
              </a: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for 1 CPEU; Level 1</a:t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58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30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dirty="0" smtClean="0"/>
                <a:t>Gut Microbiota</a:t>
              </a:r>
              <a:endParaRPr lang="en-US" sz="1600" dirty="0"/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 </a:t>
              </a:r>
              <a:r>
                <a:rPr lang="en-US" sz="1600" b="1" dirty="0" err="1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Vinodhini</a:t>
              </a:r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</a:t>
              </a:r>
              <a:r>
                <a:rPr lang="en-US" sz="1600" b="1" dirty="0" err="1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Kolandavelu</a:t>
              </a:r>
              <a:endParaRPr lang="en-US" sz="1600" b="1" dirty="0" smtClean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for 1 CPEU; Level 1</a:t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4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30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dirty="0" smtClean="0"/>
                <a:t>Eating to 100-Longevity Lessons from Centenarians Around the World</a:t>
              </a:r>
              <a:endParaRPr lang="en-US" sz="1600" dirty="0"/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 Sue </a:t>
              </a:r>
              <a:r>
                <a:rPr lang="en-US" sz="1600" b="1" dirty="0" err="1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Linja</a:t>
              </a:r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</a:t>
              </a:r>
              <a:r>
                <a:rPr lang="en-US" sz="1600" b="1" dirty="0" err="1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SeAnne</a:t>
              </a:r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</a:t>
              </a:r>
              <a:r>
                <a:rPr lang="en-US" sz="1600" b="1" dirty="0" err="1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Safaii</a:t>
              </a:r>
              <a:endParaRPr lang="en-US" sz="1600" b="1" dirty="0" smtClean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for 1 CPEU; Level 1</a:t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6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30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dirty="0" smtClean="0"/>
                <a:t>Jazzercise</a:t>
              </a:r>
              <a:endParaRPr lang="en-US" sz="1600" dirty="0"/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 Marisa Raymond</a:t>
              </a: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for 1 CPEU; Level 1</a:t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1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30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Exhibits</a:t>
              </a: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for 1 CPEU; Level 1</a:t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81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30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dirty="0" smtClean="0"/>
                <a:t>Getting Paid in Utah: The Nuts and Bolts of Reimbursement for the Utah RDN</a:t>
              </a:r>
              <a:endParaRPr lang="en-US" sz="1600" b="1" dirty="0" smtClean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: </a:t>
              </a:r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Nikki Kendrick</a:t>
              </a: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for 1 CPEU; Level 1</a:t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79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30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dirty="0" smtClean="0"/>
                <a:t>Farm to Fork: Utah’s efforts to get healthy local foods into school lunch and child care center meals</a:t>
              </a:r>
              <a:endParaRPr lang="en-US" sz="1600" b="1" dirty="0" smtClean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: </a:t>
              </a:r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Maryann </a:t>
              </a:r>
              <a:r>
                <a:rPr lang="en-US" sz="1600" b="1" dirty="0" err="1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Durrant</a:t>
              </a:r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</a:t>
              </a:r>
              <a:r>
                <a:rPr lang="en-US" sz="1600" b="1" dirty="0" err="1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Lacie</a:t>
              </a:r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Jonas</a:t>
              </a: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for 1 CPEU; Level 1</a:t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92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30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dirty="0" smtClean="0"/>
                <a:t>WIC to Table: Understanding the Challenges Faced by Refugees in Utah as they Navigate the Women Infants and Children (WIC)Supplemental Nutrition Program</a:t>
              </a:r>
              <a:endParaRPr lang="en-US" sz="1600" b="1" dirty="0" smtClean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: </a:t>
              </a:r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Amy Covington</a:t>
              </a: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for 1 CPEU; Level 1</a:t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70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30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dirty="0" smtClean="0"/>
                <a:t>A Behind the Scenes Look at Running Clinical Trials: A Research Dietitian’s Perspective</a:t>
              </a:r>
              <a:endParaRPr lang="en-US" sz="1600" b="1" dirty="0" smtClean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: </a:t>
              </a:r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Sheryl Aguilar</a:t>
              </a: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for 1 CPEU; Level 1</a:t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04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30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dirty="0" smtClean="0"/>
                <a:t>Lost in Translation: How Do Patients Interpret Nutrition Recommendations at the Grocery Store?</a:t>
              </a:r>
              <a:endParaRPr lang="en-US" sz="1600" b="1" dirty="0" smtClean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: </a:t>
              </a:r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Kayla </a:t>
              </a:r>
              <a:r>
                <a:rPr lang="en-US" sz="1600" b="1" dirty="0" err="1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Womeldorff</a:t>
              </a:r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</a:t>
              </a:r>
              <a:r>
                <a:rPr lang="en-US" sz="1600" b="1" dirty="0" err="1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Jonnell</a:t>
              </a:r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Masson</a:t>
              </a: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for 1 CPEU; Level 1</a:t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1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Annual Conference</a:t>
              </a: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20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March 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30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and 31</a:t>
              </a:r>
              <a:r>
                <a:rPr lang="en-US" sz="1400" b="1" baseline="30000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st</a:t>
              </a:r>
              <a:r>
                <a:rPr lang="en-US" sz="14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2017</a:t>
              </a:r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Certificate of Completion for Dietitians</a:t>
              </a: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647700" y="2204501"/>
              <a:ext cx="7924800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Networking Event</a:t>
              </a:r>
            </a:p>
            <a:p>
              <a:pPr algn="ctr"/>
              <a:r>
                <a:rPr lang="en-US" sz="1600" b="1" dirty="0" smtClean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Approved </a:t>
              </a: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for 1 CPEU; Level 1</a:t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/>
              </a: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2098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149" y="4465985"/>
            <a:ext cx="2040243" cy="2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1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892</Words>
  <Application>Microsoft Office PowerPoint</Application>
  <PresentationFormat>On-screen Show (4:3)</PresentationFormat>
  <Paragraphs>238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&amp; Ron</dc:creator>
  <cp:lastModifiedBy>Melissa</cp:lastModifiedBy>
  <cp:revision>47</cp:revision>
  <dcterms:created xsi:type="dcterms:W3CDTF">2014-12-12T23:51:58Z</dcterms:created>
  <dcterms:modified xsi:type="dcterms:W3CDTF">2017-04-15T15:51:26Z</dcterms:modified>
</cp:coreProperties>
</file>